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8" r:id="rId3"/>
    <p:sldId id="257" r:id="rId4"/>
    <p:sldId id="267" r:id="rId5"/>
    <p:sldId id="271" r:id="rId6"/>
    <p:sldId id="280" r:id="rId7"/>
    <p:sldId id="27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8" r:id="rId24"/>
    <p:sldId id="306" r:id="rId25"/>
    <p:sldId id="310" r:id="rId26"/>
    <p:sldId id="312" r:id="rId27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B83CA309-01AF-4B81-8B1C-06C7E1892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2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E160495-B7A7-474D-A33A-1CF44BA00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08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33F3-8815-46B7-BDC8-DD3A0BA45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2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15D0-6E25-4CB7-B738-679AF2465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5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29D8F-765D-48DB-A943-63277DE6B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69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E821-ABC5-42B8-B440-B3A93A4D0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38C139-7213-49BD-9FB5-9571837AE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9E6A-F55B-42D8-83C3-EDFC12BC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0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45FD-1A60-4CE9-A1C2-F4B38A378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2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54AD5-B1AC-419D-97E0-83C15C8D8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E08B-6027-409A-8140-F785154FB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FBCFF-5E92-4A1C-AA61-D2EDB8061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B6FF6-A3AB-4D0D-9636-D201DDADF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0F584-384D-406A-AC42-3164CFCB1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5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A238-0D94-4FB1-B6AF-2970B1E5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8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itchFamily="34" charset="-128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2007-2012   ECE408/CS483/498AL, University of Illinois, Urbana-Champaign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7A9E2FF-6D10-43BF-845B-D302042AD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engr.illinois.edu/ece598/h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12B9AEEC-B521-46CC-95F5-44C2E7249BA5}" type="slidenum">
              <a:rPr lang="en-US" sz="1400">
                <a:latin typeface="Times New Roman" pitchFamily="18" charset="0"/>
              </a:rPr>
              <a:pPr eaLnBrk="1" hangingPunct="1"/>
              <a:t>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153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ECE 408/CS483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Applied Parallel Programming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Generalization and Future Studies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Computational Thinking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2A639EA5-1D29-41BA-849D-FD349EEB20E4}" type="slidenum">
              <a:rPr lang="en-US" sz="1400">
                <a:latin typeface="Times New Roman" pitchFamily="18" charset="0"/>
              </a:rPr>
              <a:pPr eaLnBrk="1" hangingPunct="1"/>
              <a:t>10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Models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SPMD (Single Program, Multiple Data)</a:t>
            </a:r>
          </a:p>
          <a:p>
            <a:pPr>
              <a:lnSpc>
                <a:spcPct val="90000"/>
              </a:lnSpc>
            </a:pPr>
            <a:r>
              <a:rPr lang="en-US" smtClean="0"/>
              <a:t>Master/Worker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Master thread sets up a pool of worker threads and a bag of tasks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Workers execute concurrently, removing tasks until done</a:t>
            </a:r>
          </a:p>
          <a:p>
            <a:pPr>
              <a:lnSpc>
                <a:spcPct val="90000"/>
              </a:lnSpc>
            </a:pPr>
            <a:r>
              <a:rPr lang="en-US" smtClean="0"/>
              <a:t>Loop Parallelism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Loop iterations execute in parallel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FORTRAN do-all (truly parallel),  do-across (with dependence)</a:t>
            </a:r>
          </a:p>
          <a:p>
            <a:pPr>
              <a:lnSpc>
                <a:spcPct val="90000"/>
              </a:lnSpc>
            </a:pPr>
            <a:r>
              <a:rPr lang="en-US" smtClean="0"/>
              <a:t>Fork/Join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Most general, generic way of creation of threads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7BBF0541-627A-4132-97D8-C17BEA02A224}" type="slidenum">
              <a:rPr lang="en-US" sz="1400">
                <a:latin typeface="Times New Roman" pitchFamily="18" charset="0"/>
              </a:rPr>
              <a:pPr eaLnBrk="1" hangingPunct="1"/>
              <a:t>11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Algorithm Structure</a:t>
            </a:r>
          </a:p>
        </p:txBody>
      </p:sp>
      <p:sp>
        <p:nvSpPr>
          <p:cNvPr id="13317" name="AutoShape 3"/>
          <p:cNvSpPr>
            <a:spLocks noChangeArrowheads="1"/>
          </p:cNvSpPr>
          <p:nvPr/>
        </p:nvSpPr>
        <p:spPr bwMode="auto">
          <a:xfrm>
            <a:off x="3581400" y="1752600"/>
            <a:ext cx="20574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762000" y="2895600"/>
            <a:ext cx="20574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Organize </a:t>
            </a:r>
          </a:p>
          <a:p>
            <a:pPr algn="ctr"/>
            <a:r>
              <a:rPr lang="en-US"/>
              <a:t>by Task</a:t>
            </a: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3581400" y="2895600"/>
            <a:ext cx="20574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Organize by </a:t>
            </a:r>
          </a:p>
          <a:p>
            <a:pPr algn="ctr"/>
            <a:r>
              <a:rPr lang="en-US"/>
              <a:t>Data</a:t>
            </a:r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auto">
          <a:xfrm>
            <a:off x="6400800" y="2895600"/>
            <a:ext cx="20574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Organize by </a:t>
            </a:r>
          </a:p>
          <a:p>
            <a:pPr algn="ctr"/>
            <a:r>
              <a:rPr lang="en-US"/>
              <a:t>Data Flow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4572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Linear</a:t>
            </a:r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auto">
          <a:xfrm>
            <a:off x="19050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Recursive</a:t>
            </a:r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 flipH="1">
            <a:off x="2286000" y="24384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45720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1"/>
          <p:cNvSpPr>
            <a:spLocks noChangeShapeType="1"/>
          </p:cNvSpPr>
          <p:nvPr/>
        </p:nvSpPr>
        <p:spPr bwMode="auto">
          <a:xfrm>
            <a:off x="5105400" y="2438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1736725" y="30273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7" name="Line 13"/>
          <p:cNvSpPr>
            <a:spLocks noChangeShapeType="1"/>
          </p:cNvSpPr>
          <p:nvPr/>
        </p:nvSpPr>
        <p:spPr bwMode="auto">
          <a:xfrm flipH="1">
            <a:off x="11430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4"/>
          <p:cNvSpPr>
            <a:spLocks noChangeShapeType="1"/>
          </p:cNvSpPr>
          <p:nvPr/>
        </p:nvSpPr>
        <p:spPr bwMode="auto">
          <a:xfrm>
            <a:off x="1981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AutoShape 15"/>
          <p:cNvSpPr>
            <a:spLocks noChangeArrowheads="1"/>
          </p:cNvSpPr>
          <p:nvPr/>
        </p:nvSpPr>
        <p:spPr bwMode="auto">
          <a:xfrm>
            <a:off x="33528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Linear</a:t>
            </a:r>
          </a:p>
        </p:txBody>
      </p:sp>
      <p:sp>
        <p:nvSpPr>
          <p:cNvPr id="13330" name="AutoShape 16"/>
          <p:cNvSpPr>
            <a:spLocks noChangeArrowheads="1"/>
          </p:cNvSpPr>
          <p:nvPr/>
        </p:nvSpPr>
        <p:spPr bwMode="auto">
          <a:xfrm>
            <a:off x="48006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Recursive</a:t>
            </a:r>
          </a:p>
        </p:txBody>
      </p:sp>
      <p:sp>
        <p:nvSpPr>
          <p:cNvPr id="13331" name="Line 17"/>
          <p:cNvSpPr>
            <a:spLocks noChangeShapeType="1"/>
          </p:cNvSpPr>
          <p:nvPr/>
        </p:nvSpPr>
        <p:spPr bwMode="auto">
          <a:xfrm flipH="1">
            <a:off x="39624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18"/>
          <p:cNvSpPr>
            <a:spLocks noChangeShapeType="1"/>
          </p:cNvSpPr>
          <p:nvPr/>
        </p:nvSpPr>
        <p:spPr bwMode="auto">
          <a:xfrm>
            <a:off x="49530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AutoShape 19"/>
          <p:cNvSpPr>
            <a:spLocks noChangeArrowheads="1"/>
          </p:cNvSpPr>
          <p:nvPr/>
        </p:nvSpPr>
        <p:spPr bwMode="auto">
          <a:xfrm>
            <a:off x="4572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Task</a:t>
            </a:r>
          </a:p>
          <a:p>
            <a:pPr algn="ctr"/>
            <a:r>
              <a:rPr lang="en-US" sz="1600"/>
              <a:t>Parallelism</a:t>
            </a:r>
          </a:p>
        </p:txBody>
      </p:sp>
      <p:sp>
        <p:nvSpPr>
          <p:cNvPr id="13334" name="AutoShape 20"/>
          <p:cNvSpPr>
            <a:spLocks noChangeArrowheads="1"/>
          </p:cNvSpPr>
          <p:nvPr/>
        </p:nvSpPr>
        <p:spPr bwMode="auto">
          <a:xfrm>
            <a:off x="19050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Divide and</a:t>
            </a:r>
          </a:p>
          <a:p>
            <a:pPr algn="ctr"/>
            <a:r>
              <a:rPr lang="en-US" sz="1600"/>
              <a:t>Conquer</a:t>
            </a:r>
          </a:p>
        </p:txBody>
      </p:sp>
      <p:sp>
        <p:nvSpPr>
          <p:cNvPr id="13335" name="Line 21"/>
          <p:cNvSpPr>
            <a:spLocks noChangeShapeType="1"/>
          </p:cNvSpPr>
          <p:nvPr/>
        </p:nvSpPr>
        <p:spPr bwMode="auto">
          <a:xfrm>
            <a:off x="1143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2"/>
          <p:cNvSpPr>
            <a:spLocks noChangeShapeType="1"/>
          </p:cNvSpPr>
          <p:nvPr/>
        </p:nvSpPr>
        <p:spPr bwMode="auto">
          <a:xfrm>
            <a:off x="2438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AutoShape 23"/>
          <p:cNvSpPr>
            <a:spLocks noChangeArrowheads="1"/>
          </p:cNvSpPr>
          <p:nvPr/>
        </p:nvSpPr>
        <p:spPr bwMode="auto">
          <a:xfrm>
            <a:off x="33528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Geometric</a:t>
            </a:r>
          </a:p>
          <a:p>
            <a:pPr algn="ctr"/>
            <a:r>
              <a:rPr lang="en-US" sz="1400"/>
              <a:t>Decomposition</a:t>
            </a:r>
          </a:p>
        </p:txBody>
      </p:sp>
      <p:sp>
        <p:nvSpPr>
          <p:cNvPr id="13338" name="AutoShape 24"/>
          <p:cNvSpPr>
            <a:spLocks noChangeArrowheads="1"/>
          </p:cNvSpPr>
          <p:nvPr/>
        </p:nvSpPr>
        <p:spPr bwMode="auto">
          <a:xfrm>
            <a:off x="48006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Recursive</a:t>
            </a:r>
          </a:p>
          <a:p>
            <a:pPr algn="ctr"/>
            <a:r>
              <a:rPr lang="en-US" sz="1600"/>
              <a:t>Data</a:t>
            </a:r>
          </a:p>
        </p:txBody>
      </p:sp>
      <p:sp>
        <p:nvSpPr>
          <p:cNvPr id="13339" name="AutoShape 25"/>
          <p:cNvSpPr>
            <a:spLocks noChangeArrowheads="1"/>
          </p:cNvSpPr>
          <p:nvPr/>
        </p:nvSpPr>
        <p:spPr bwMode="auto">
          <a:xfrm>
            <a:off x="61722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Regular</a:t>
            </a:r>
          </a:p>
        </p:txBody>
      </p:sp>
      <p:sp>
        <p:nvSpPr>
          <p:cNvPr id="13340" name="AutoShape 26"/>
          <p:cNvSpPr>
            <a:spLocks noChangeArrowheads="1"/>
          </p:cNvSpPr>
          <p:nvPr/>
        </p:nvSpPr>
        <p:spPr bwMode="auto">
          <a:xfrm>
            <a:off x="7620000" y="4114800"/>
            <a:ext cx="12192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Irregular</a:t>
            </a:r>
          </a:p>
        </p:txBody>
      </p:sp>
      <p:sp>
        <p:nvSpPr>
          <p:cNvPr id="13341" name="Line 27"/>
          <p:cNvSpPr>
            <a:spLocks noChangeShapeType="1"/>
          </p:cNvSpPr>
          <p:nvPr/>
        </p:nvSpPr>
        <p:spPr bwMode="auto">
          <a:xfrm flipH="1">
            <a:off x="67818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28"/>
          <p:cNvSpPr>
            <a:spLocks noChangeShapeType="1"/>
          </p:cNvSpPr>
          <p:nvPr/>
        </p:nvSpPr>
        <p:spPr bwMode="auto">
          <a:xfrm>
            <a:off x="77724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29"/>
          <p:cNvSpPr>
            <a:spLocks noChangeShapeType="1"/>
          </p:cNvSpPr>
          <p:nvPr/>
        </p:nvSpPr>
        <p:spPr bwMode="auto">
          <a:xfrm>
            <a:off x="3962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0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AutoShape 31"/>
          <p:cNvSpPr>
            <a:spLocks noChangeArrowheads="1"/>
          </p:cNvSpPr>
          <p:nvPr/>
        </p:nvSpPr>
        <p:spPr bwMode="auto">
          <a:xfrm>
            <a:off x="61722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Pipeline</a:t>
            </a:r>
          </a:p>
        </p:txBody>
      </p:sp>
      <p:sp>
        <p:nvSpPr>
          <p:cNvPr id="13346" name="AutoShape 32"/>
          <p:cNvSpPr>
            <a:spLocks noChangeArrowheads="1"/>
          </p:cNvSpPr>
          <p:nvPr/>
        </p:nvSpPr>
        <p:spPr bwMode="auto">
          <a:xfrm>
            <a:off x="7620000" y="4800600"/>
            <a:ext cx="1219200" cy="609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Event Driven</a:t>
            </a:r>
          </a:p>
        </p:txBody>
      </p:sp>
      <p:sp>
        <p:nvSpPr>
          <p:cNvPr id="13347" name="Line 33"/>
          <p:cNvSpPr>
            <a:spLocks noChangeShapeType="1"/>
          </p:cNvSpPr>
          <p:nvPr/>
        </p:nvSpPr>
        <p:spPr bwMode="auto">
          <a:xfrm>
            <a:off x="67818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4"/>
          <p:cNvSpPr>
            <a:spLocks noChangeShapeType="1"/>
          </p:cNvSpPr>
          <p:nvPr/>
        </p:nvSpPr>
        <p:spPr bwMode="auto">
          <a:xfrm>
            <a:off x="8229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302867E2-C0F7-425F-9FAA-0DEA1A3FFCA8}" type="slidenum">
              <a:rPr lang="en-US" sz="1400">
                <a:latin typeface="Times New Roman" pitchFamily="18" charset="0"/>
              </a:rPr>
              <a:pPr eaLnBrk="1" hangingPunct="1"/>
              <a:t>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4340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Structures vs. Coding Styles</a:t>
            </a:r>
          </a:p>
        </p:txBody>
      </p:sp>
      <p:graphicFrame>
        <p:nvGraphicFramePr>
          <p:cNvPr id="324698" name="Group 90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8305800" cy="4572000"/>
        </p:xfrm>
        <a:graphic>
          <a:graphicData uri="http://schemas.openxmlformats.org/drawingml/2006/table">
            <a:tbl>
              <a:tblPr/>
              <a:tblGrid>
                <a:gridCol w="990600"/>
                <a:gridCol w="1143000"/>
                <a:gridCol w="1371600"/>
                <a:gridCol w="1295400"/>
                <a:gridCol w="1219200"/>
                <a:gridCol w="1098550"/>
                <a:gridCol w="11874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Task Parallel.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Divide/Conquer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Geometric Decomp.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Recursive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Pipeline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Event-based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SPMD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Loop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Master/Worker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Fork/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Join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1" name="Text Box 91"/>
          <p:cNvSpPr txBox="1">
            <a:spLocks noChangeArrowheads="1"/>
          </p:cNvSpPr>
          <p:nvPr/>
        </p:nvSpPr>
        <p:spPr bwMode="auto">
          <a:xfrm>
            <a:off x="4937125" y="6151563"/>
            <a:ext cx="307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Source: Mattson, 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A71D7C50-610B-40A6-8756-2A8784D09286}" type="slidenum">
              <a:rPr lang="en-US" sz="1400">
                <a:latin typeface="Times New Roman" pitchFamily="18" charset="0"/>
              </a:rPr>
              <a:pPr eaLnBrk="1" hangingPunct="1"/>
              <a:t>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Programming Models vs. Program Models</a:t>
            </a:r>
          </a:p>
        </p:txBody>
      </p:sp>
      <p:graphicFrame>
        <p:nvGraphicFramePr>
          <p:cNvPr id="327727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710847"/>
              </p:ext>
            </p:extLst>
          </p:nvPr>
        </p:nvGraphicFramePr>
        <p:xfrm>
          <a:off x="685800" y="1524000"/>
          <a:ext cx="7391400" cy="4572000"/>
        </p:xfrm>
        <a:graphic>
          <a:graphicData uri="http://schemas.openxmlformats.org/drawingml/2006/table">
            <a:tbl>
              <a:tblPr/>
              <a:tblGrid>
                <a:gridCol w="1660525"/>
                <a:gridCol w="2149475"/>
                <a:gridCol w="1828800"/>
                <a:gridCol w="1752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OpenMP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CUDA/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OpenCL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SPMD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Loop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Master/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Slave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Fork/Join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MS PGothic" pitchFamily="34" charset="-128"/>
                        </a:rPr>
                        <a:t>☺☺☺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2D4FF503-CB6F-4F73-A959-EEF56BBF8111}" type="slidenum">
              <a:rPr lang="en-US" sz="1400">
                <a:latin typeface="Times New Roman" pitchFamily="18" charset="0"/>
              </a:rPr>
              <a:pPr eaLnBrk="1" hangingPunct="1"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SPMD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Dominant coding style of scalable parallel computing</a:t>
            </a:r>
          </a:p>
          <a:p>
            <a:pPr lvl="1"/>
            <a:r>
              <a:rPr lang="en-US" smtClean="0"/>
              <a:t>MPI code is mostly developed in SPMD style</a:t>
            </a:r>
          </a:p>
          <a:p>
            <a:pPr lvl="1"/>
            <a:r>
              <a:rPr lang="en-US" smtClean="0"/>
              <a:t>Many OpenMP code is also in SPMD (next to loop parallelism)</a:t>
            </a:r>
          </a:p>
          <a:p>
            <a:pPr lvl="1"/>
            <a:r>
              <a:rPr lang="en-US" smtClean="0"/>
              <a:t>Particularly suitable for algorithms based on task parallelism and geometric decomposition.</a:t>
            </a:r>
          </a:p>
          <a:p>
            <a:r>
              <a:rPr lang="en-US" smtClean="0"/>
              <a:t>Main advantage</a:t>
            </a:r>
          </a:p>
          <a:p>
            <a:pPr lvl="1"/>
            <a:r>
              <a:rPr lang="en-US" smtClean="0"/>
              <a:t>Tasks and their interactions visible in one piece of source code, no need to correlated multiple sources</a:t>
            </a:r>
          </a:p>
          <a:p>
            <a:pPr lvl="1"/>
            <a:endParaRPr 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7559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SPMD is by far the most commonly used pattern for structuring parallel programs.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E2CC17F0-6361-4D5D-9C52-BE2152EB57C3}" type="slidenum">
              <a:rPr lang="en-US" sz="1400">
                <a:latin typeface="Times New Roman" pitchFamily="18" charset="0"/>
              </a:rPr>
              <a:pPr eaLnBrk="1" hangingPunct="1"/>
              <a:t>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SPMD Program Phases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Initialize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Establish localized data structure and communication channels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Obtain a unique identifier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Each thread acquires a unique identifier, typically range from 0 to N=1, where N is the number of threads.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Both OpenMP and CUDA have built-in support for this.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Distribute Data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Decompose global data into chunks and localize them, or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Sharing/replicating major data structure using thread ID to associate subset of the data to threads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Run the core computation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More details in next slide…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Finalize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Reconcile global data structure, prepare for the next major iteration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1981C10F-F835-464D-9DF1-B7A91FE86D97}" type="slidenum">
              <a:rPr lang="en-US" sz="1400">
                <a:latin typeface="Times New Roman" pitchFamily="18" charset="0"/>
              </a:rPr>
              <a:pPr eaLnBrk="1" hangingPunct="1"/>
              <a:t>16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Computation Phase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IDs are used to differentiate behavior of threads</a:t>
            </a:r>
          </a:p>
          <a:p>
            <a:pPr lvl="1"/>
            <a:r>
              <a:rPr lang="en-US" smtClean="0"/>
              <a:t>Use thread ID in loop index calculations to split loop iterations among threads</a:t>
            </a:r>
          </a:p>
          <a:p>
            <a:pPr lvl="1"/>
            <a:r>
              <a:rPr lang="en-US" smtClean="0"/>
              <a:t>Use thread ID or conditions based on thread ID to branch to their specific actions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974725" y="4627563"/>
            <a:ext cx="7483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Both can have very different performance results and code complexity depending on the way they are done.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FD118538-A90C-4A85-B825-29C48093C883}" type="slidenum">
              <a:rPr lang="en-US" sz="1400">
                <a:latin typeface="Times New Roman" pitchFamily="18" charset="0"/>
              </a:rPr>
              <a:pPr eaLnBrk="1" hangingPunct="1"/>
              <a:t>17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Assume</a:t>
            </a:r>
          </a:p>
          <a:p>
            <a:pPr lvl="1"/>
            <a:r>
              <a:rPr lang="en-US" smtClean="0"/>
              <a:t>The computation being parallelized has 1,000,000 iterations.</a:t>
            </a:r>
          </a:p>
          <a:p>
            <a:endParaRPr lang="en-US" smtClean="0"/>
          </a:p>
          <a:p>
            <a:r>
              <a:rPr lang="en-US" smtClean="0"/>
              <a:t>Sequential code: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209800" y="3581400"/>
            <a:ext cx="40370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Num_steps = 1000000;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for (i=0; i&lt; num_steps, i++) {</a:t>
            </a:r>
          </a:p>
          <a:p>
            <a:pPr eaLnBrk="1" hangingPunct="1"/>
            <a:r>
              <a:rPr lang="en-US"/>
              <a:t>…</a:t>
            </a:r>
          </a:p>
          <a:p>
            <a:pPr eaLnBrk="1" hangingPunct="1"/>
            <a:r>
              <a:rPr lang="en-US"/>
              <a:t>}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72902820-BF23-4D6A-8E0D-3F65F5122636}" type="slidenum">
              <a:rPr lang="en-US" sz="1400">
                <a:latin typeface="Times New Roman" pitchFamily="18" charset="0"/>
              </a:rPr>
              <a:pPr eaLnBrk="1" hangingPunct="1"/>
              <a:t>18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SPMD Code Version 1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1676400"/>
          </a:xfrm>
        </p:spPr>
        <p:txBody>
          <a:bodyPr/>
          <a:lstStyle/>
          <a:p>
            <a:r>
              <a:rPr lang="en-US" dirty="0" smtClean="0"/>
              <a:t>Assign a chunk of iterations to each thread</a:t>
            </a:r>
          </a:p>
          <a:p>
            <a:pPr lvl="1"/>
            <a:r>
              <a:rPr lang="en-US" dirty="0" smtClean="0"/>
              <a:t>The last thread also finishes up the remainder </a:t>
            </a:r>
            <a:r>
              <a:rPr lang="en-US" dirty="0" err="1" smtClean="0"/>
              <a:t>iteartions</a:t>
            </a: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716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 smtClean="0"/>
              <a:t>//</a:t>
            </a:r>
            <a:r>
              <a:rPr lang="en-US" dirty="0" err="1" smtClean="0"/>
              <a:t>num_steps</a:t>
            </a:r>
            <a:r>
              <a:rPr lang="en-US" dirty="0" smtClean="0"/>
              <a:t>  </a:t>
            </a:r>
            <a:r>
              <a:rPr lang="en-US" dirty="0"/>
              <a:t>= 1000000;</a:t>
            </a:r>
          </a:p>
          <a:p>
            <a:pPr eaLnBrk="1" hangingPunct="1"/>
            <a:r>
              <a:rPr lang="en-US" dirty="0" smtClean="0"/>
              <a:t>…</a:t>
            </a:r>
            <a:endParaRPr lang="en-US" dirty="0"/>
          </a:p>
          <a:p>
            <a:pPr eaLnBrk="1" hangingPunct="1"/>
            <a:r>
              <a:rPr lang="en-US" dirty="0" err="1"/>
              <a:t>i_start</a:t>
            </a:r>
            <a:r>
              <a:rPr lang="en-US" dirty="0"/>
              <a:t> = </a:t>
            </a:r>
            <a:r>
              <a:rPr lang="en-US" b="1" dirty="0" err="1"/>
              <a:t>my_id</a:t>
            </a:r>
            <a:r>
              <a:rPr lang="en-US" dirty="0"/>
              <a:t> * (</a:t>
            </a:r>
            <a:r>
              <a:rPr lang="en-US" dirty="0" err="1"/>
              <a:t>num_steps</a:t>
            </a:r>
            <a:r>
              <a:rPr lang="en-US" dirty="0"/>
              <a:t>/</a:t>
            </a:r>
            <a:r>
              <a:rPr lang="en-US" dirty="0" err="1"/>
              <a:t>num_threads</a:t>
            </a:r>
            <a:r>
              <a:rPr lang="en-US" dirty="0"/>
              <a:t>);</a:t>
            </a:r>
          </a:p>
          <a:p>
            <a:pPr eaLnBrk="1" hangingPunct="1"/>
            <a:r>
              <a:rPr lang="en-US" dirty="0" err="1"/>
              <a:t>i_end</a:t>
            </a:r>
            <a:r>
              <a:rPr lang="en-US" dirty="0"/>
              <a:t> = </a:t>
            </a:r>
            <a:r>
              <a:rPr lang="en-US" dirty="0" err="1"/>
              <a:t>i_start</a:t>
            </a:r>
            <a:r>
              <a:rPr lang="en-US" dirty="0"/>
              <a:t> + (</a:t>
            </a:r>
            <a:r>
              <a:rPr lang="en-US" dirty="0" err="1"/>
              <a:t>num_steps</a:t>
            </a:r>
            <a:r>
              <a:rPr lang="en-US" dirty="0"/>
              <a:t>/</a:t>
            </a:r>
            <a:r>
              <a:rPr lang="en-US" dirty="0" err="1"/>
              <a:t>num_threads</a:t>
            </a:r>
            <a:r>
              <a:rPr lang="en-US" dirty="0"/>
              <a:t>);</a:t>
            </a:r>
          </a:p>
          <a:p>
            <a:pPr eaLnBrk="1" hangingPunct="1"/>
            <a:r>
              <a:rPr lang="en-US" dirty="0"/>
              <a:t>if (</a:t>
            </a:r>
            <a:r>
              <a:rPr lang="en-US" b="1" dirty="0" err="1"/>
              <a:t>my_id</a:t>
            </a:r>
            <a:r>
              <a:rPr lang="en-US" dirty="0"/>
              <a:t> == (num_threads-1))  </a:t>
            </a:r>
            <a:r>
              <a:rPr lang="en-US" dirty="0" err="1"/>
              <a:t>i_end</a:t>
            </a:r>
            <a:r>
              <a:rPr lang="en-US" dirty="0"/>
              <a:t> = </a:t>
            </a:r>
            <a:r>
              <a:rPr lang="en-US" dirty="0" err="1"/>
              <a:t>num_steps</a:t>
            </a:r>
            <a:r>
              <a:rPr lang="en-US" dirty="0"/>
              <a:t>;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i_start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i_end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eaLnBrk="1" hangingPunct="1"/>
            <a:r>
              <a:rPr lang="en-US" dirty="0"/>
              <a:t>….</a:t>
            </a:r>
          </a:p>
          <a:p>
            <a:pPr eaLnBrk="1" hangingPunct="1"/>
            <a:r>
              <a:rPr lang="en-US" dirty="0"/>
              <a:t>}</a:t>
            </a:r>
          </a:p>
          <a:p>
            <a:pPr eaLnBrk="1" hangingPunct="1"/>
            <a:r>
              <a:rPr lang="en-US" dirty="0"/>
              <a:t>Reconciliation of results across threads if necessary.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EE232580-71A1-465A-A123-6B989E2070F8}" type="slidenum">
              <a:rPr lang="en-US" sz="1400">
                <a:latin typeface="Times New Roman" pitchFamily="18" charset="0"/>
              </a:rPr>
              <a:pPr eaLnBrk="1" hangingPunct="1"/>
              <a:t>19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Version 1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last thread executes more iterations than others</a:t>
            </a:r>
          </a:p>
          <a:p>
            <a:r>
              <a:rPr lang="en-US" smtClean="0"/>
              <a:t>The number of extra iterations is up to the total number of threads – 1</a:t>
            </a:r>
          </a:p>
          <a:p>
            <a:pPr lvl="1"/>
            <a:r>
              <a:rPr lang="en-US" smtClean="0"/>
              <a:t>This is not a big problem when the number of threads is small</a:t>
            </a:r>
          </a:p>
          <a:p>
            <a:pPr lvl="1"/>
            <a:r>
              <a:rPr lang="en-US" smtClean="0"/>
              <a:t>When there are thousands of threads, this can create serious load imbalance problems.</a:t>
            </a:r>
          </a:p>
          <a:p>
            <a:r>
              <a:rPr lang="en-US" smtClean="0"/>
              <a:t>Also, the extra if statement is a typical source of “branch divergence” in CUDA programs.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8C91F59C-70CD-43D4-ADF3-167BCEA41BA2}" type="slidenum">
              <a:rPr lang="en-US" sz="1400">
                <a:latin typeface="Times New Roman" pitchFamily="18" charset="0"/>
              </a:rPr>
              <a:pPr eaLnBrk="1" hangingPunct="1"/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To provide you with a framework for further studies on</a:t>
            </a:r>
          </a:p>
          <a:p>
            <a:pPr lvl="1" eaLnBrk="1" hangingPunct="1"/>
            <a:r>
              <a:rPr lang="en-US" dirty="0" smtClean="0"/>
              <a:t>Thinking about the problem of parallel programming</a:t>
            </a:r>
          </a:p>
          <a:p>
            <a:pPr lvl="1" eaLnBrk="1" hangingPunct="1"/>
            <a:r>
              <a:rPr lang="en-US" dirty="0" smtClean="0"/>
              <a:t>Discussing your work with others</a:t>
            </a:r>
          </a:p>
          <a:p>
            <a:pPr lvl="1" eaLnBrk="1" hangingPunct="1"/>
            <a:r>
              <a:rPr lang="en-US" dirty="0" smtClean="0"/>
              <a:t>Addressing performance and functionality issues in your parallel program</a:t>
            </a:r>
          </a:p>
          <a:p>
            <a:pPr lvl="1" eaLnBrk="1" hangingPunct="1"/>
            <a:r>
              <a:rPr lang="en-US" dirty="0" smtClean="0"/>
              <a:t>Using or building useful tools and environments</a:t>
            </a:r>
          </a:p>
          <a:p>
            <a:pPr lvl="1" eaLnBrk="1" hangingPunct="1"/>
            <a:r>
              <a:rPr lang="en-US" dirty="0" smtClean="0"/>
              <a:t>understanding case studies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BBCE87CA-A5ED-43A0-8B47-568A70FED29A}" type="slidenum">
              <a:rPr lang="en-US" sz="1400">
                <a:latin typeface="Times New Roman" pitchFamily="18" charset="0"/>
              </a:rPr>
              <a:pPr eaLnBrk="1" hangingPunct="1"/>
              <a:t>20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SPMD Code Version 2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762000"/>
          </a:xfrm>
        </p:spPr>
        <p:txBody>
          <a:bodyPr/>
          <a:lstStyle/>
          <a:p>
            <a:r>
              <a:rPr lang="en-US" smtClean="0"/>
              <a:t>Assign one more iteration to some of the threads</a:t>
            </a:r>
          </a:p>
          <a:p>
            <a:endParaRPr lang="en-US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60525" y="2417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447800" y="1828800"/>
            <a:ext cx="7162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rem = </a:t>
            </a:r>
            <a:r>
              <a:rPr lang="en-US" dirty="0" err="1"/>
              <a:t>num_steps</a:t>
            </a:r>
            <a:r>
              <a:rPr lang="en-US" dirty="0"/>
              <a:t> % </a:t>
            </a:r>
            <a:r>
              <a:rPr lang="en-US" dirty="0" err="1"/>
              <a:t>num_threads</a:t>
            </a:r>
            <a:r>
              <a:rPr lang="en-US" dirty="0" smtClean="0"/>
              <a:t>;</a:t>
            </a:r>
            <a:endParaRPr lang="en-US" dirty="0"/>
          </a:p>
          <a:p>
            <a:pPr eaLnBrk="1" hangingPunct="1"/>
            <a:r>
              <a:rPr lang="en-US" sz="2000" dirty="0" err="1"/>
              <a:t>i_start</a:t>
            </a:r>
            <a:r>
              <a:rPr lang="en-US" sz="2000" dirty="0"/>
              <a:t> = </a:t>
            </a:r>
            <a:r>
              <a:rPr lang="en-US" sz="2000" b="1" dirty="0" err="1"/>
              <a:t>my_id</a:t>
            </a:r>
            <a:r>
              <a:rPr lang="en-US" sz="2000" dirty="0"/>
              <a:t> * (</a:t>
            </a:r>
            <a:r>
              <a:rPr lang="en-US" sz="2000" dirty="0" err="1"/>
              <a:t>num_steps</a:t>
            </a:r>
            <a:r>
              <a:rPr lang="en-US" sz="2000" dirty="0"/>
              <a:t>/</a:t>
            </a:r>
            <a:r>
              <a:rPr lang="en-US" sz="2000" dirty="0" err="1"/>
              <a:t>num_threads</a:t>
            </a:r>
            <a:r>
              <a:rPr lang="en-US" sz="2000" dirty="0"/>
              <a:t>);</a:t>
            </a:r>
          </a:p>
          <a:p>
            <a:pPr eaLnBrk="1" hangingPunct="1"/>
            <a:r>
              <a:rPr lang="en-US" sz="2000" dirty="0" err="1"/>
              <a:t>i_end</a:t>
            </a:r>
            <a:r>
              <a:rPr lang="en-US" sz="2000" dirty="0"/>
              <a:t> = </a:t>
            </a:r>
            <a:r>
              <a:rPr lang="en-US" sz="2000" dirty="0" err="1"/>
              <a:t>i_start</a:t>
            </a:r>
            <a:r>
              <a:rPr lang="en-US" sz="2000" dirty="0"/>
              <a:t> + (</a:t>
            </a:r>
            <a:r>
              <a:rPr lang="en-US" sz="2000" dirty="0" err="1"/>
              <a:t>num_steps</a:t>
            </a:r>
            <a:r>
              <a:rPr lang="en-US" sz="2000" dirty="0"/>
              <a:t>/</a:t>
            </a:r>
            <a:r>
              <a:rPr lang="en-US" sz="2000" dirty="0" err="1"/>
              <a:t>num_threads</a:t>
            </a:r>
            <a:r>
              <a:rPr lang="en-US" sz="2000" dirty="0"/>
              <a:t>);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if (rem != 0) {</a:t>
            </a:r>
          </a:p>
          <a:p>
            <a:pPr eaLnBrk="1" hangingPunct="1"/>
            <a:r>
              <a:rPr lang="en-US" sz="2000" dirty="0"/>
              <a:t>  if (</a:t>
            </a:r>
            <a:r>
              <a:rPr lang="en-US" sz="2000" dirty="0" err="1"/>
              <a:t>my_id</a:t>
            </a:r>
            <a:r>
              <a:rPr lang="en-US" sz="2000" dirty="0"/>
              <a:t> &lt; rem) {</a:t>
            </a:r>
          </a:p>
          <a:p>
            <a:pPr eaLnBrk="1" hangingPunct="1"/>
            <a:r>
              <a:rPr lang="en-US" sz="2000" dirty="0"/>
              <a:t>	</a:t>
            </a:r>
            <a:r>
              <a:rPr lang="en-US" sz="2000" dirty="0" err="1"/>
              <a:t>i_start</a:t>
            </a:r>
            <a:r>
              <a:rPr lang="en-US" sz="2000" dirty="0"/>
              <a:t> += </a:t>
            </a:r>
            <a:r>
              <a:rPr lang="en-US" sz="2000" dirty="0" err="1"/>
              <a:t>my_id</a:t>
            </a:r>
            <a:r>
              <a:rPr lang="en-US" sz="2000" dirty="0"/>
              <a:t>;</a:t>
            </a:r>
          </a:p>
          <a:p>
            <a:pPr eaLnBrk="1" hangingPunct="1"/>
            <a:r>
              <a:rPr lang="en-US" sz="2000" dirty="0"/>
              <a:t>	</a:t>
            </a:r>
            <a:r>
              <a:rPr lang="en-US" sz="2000" dirty="0" err="1"/>
              <a:t>i_end</a:t>
            </a:r>
            <a:r>
              <a:rPr lang="en-US" sz="2000" dirty="0"/>
              <a:t> += (</a:t>
            </a:r>
            <a:r>
              <a:rPr lang="en-US" sz="2000" dirty="0" err="1"/>
              <a:t>my_id</a:t>
            </a:r>
            <a:r>
              <a:rPr lang="en-US" sz="2000" dirty="0"/>
              <a:t> +1);</a:t>
            </a:r>
          </a:p>
          <a:p>
            <a:pPr eaLnBrk="1" hangingPunct="1"/>
            <a:r>
              <a:rPr lang="en-US" sz="2000" dirty="0"/>
              <a:t>  }</a:t>
            </a:r>
          </a:p>
          <a:p>
            <a:pPr eaLnBrk="1" hangingPunct="1"/>
            <a:r>
              <a:rPr lang="en-US" sz="2000" dirty="0"/>
              <a:t>  else {</a:t>
            </a:r>
          </a:p>
          <a:p>
            <a:pPr eaLnBrk="1" hangingPunct="1"/>
            <a:r>
              <a:rPr lang="en-US" sz="2000" dirty="0"/>
              <a:t>	</a:t>
            </a:r>
            <a:r>
              <a:rPr lang="en-US" sz="2000" dirty="0" err="1"/>
              <a:t>i_start</a:t>
            </a:r>
            <a:r>
              <a:rPr lang="en-US" sz="2000" dirty="0"/>
              <a:t> += rem;</a:t>
            </a:r>
          </a:p>
          <a:p>
            <a:pPr eaLnBrk="1" hangingPunct="1"/>
            <a:r>
              <a:rPr lang="en-US" sz="2000" dirty="0"/>
              <a:t>	</a:t>
            </a:r>
            <a:r>
              <a:rPr lang="en-US" sz="2000" dirty="0" err="1"/>
              <a:t>i_end</a:t>
            </a:r>
            <a:r>
              <a:rPr lang="en-US" sz="2000" dirty="0"/>
              <a:t> += rem;</a:t>
            </a:r>
          </a:p>
          <a:p>
            <a:pPr eaLnBrk="1" hangingPunct="1"/>
            <a:r>
              <a:rPr lang="en-US" sz="2000" dirty="0"/>
              <a:t>}</a:t>
            </a:r>
          </a:p>
          <a:p>
            <a:pPr eaLnBrk="1" hangingPunct="1"/>
            <a:r>
              <a:rPr lang="en-US" dirty="0"/>
              <a:t>.</a:t>
            </a: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5410200" y="4110038"/>
            <a:ext cx="36464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/>
              <a:t>Less load imbalance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More branch divergence.</a:t>
            </a:r>
          </a:p>
          <a:p>
            <a:pPr eaLnBrk="1" hangingPunct="1"/>
            <a:endParaRPr 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9C3EF730-839A-4531-96C4-B3DA28C90378}" type="slidenum">
              <a:rPr lang="en-US" sz="1400">
                <a:latin typeface="Times New Roman" pitchFamily="18" charset="0"/>
              </a:rPr>
              <a:pPr eaLnBrk="1" hangingPunct="1"/>
              <a:t>21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SPMD Code Version 3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cyclic distribution of iteration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num_steps  = 1000000;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for (i = my_id; i &lt; num_steps; i+= </a:t>
            </a:r>
            <a:r>
              <a:rPr lang="en-US" b="1"/>
              <a:t>num_threads</a:t>
            </a:r>
            <a:r>
              <a:rPr lang="en-US"/>
              <a:t>) {</a:t>
            </a:r>
          </a:p>
          <a:p>
            <a:pPr eaLnBrk="1" hangingPunct="1"/>
            <a:r>
              <a:rPr lang="en-US"/>
              <a:t>….</a:t>
            </a:r>
          </a:p>
          <a:p>
            <a:pPr eaLnBrk="1" hangingPunct="1"/>
            <a:r>
              <a:rPr lang="en-US"/>
              <a:t>}</a:t>
            </a:r>
          </a:p>
          <a:p>
            <a:pPr eaLnBrk="1" hangingPunct="1"/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889125" y="4318000"/>
            <a:ext cx="63547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/>
              <a:t>Less load imbalance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Loop branch divergence in the last Warp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Data padding further eliminates divergence.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470713BD-6299-4F81-A80B-3148672C388B}" type="slidenum">
              <a:rPr lang="en-US" sz="1400">
                <a:latin typeface="Times New Roman" pitchFamily="18" charset="0"/>
              </a:rPr>
              <a:pPr eaLnBrk="1" hangingPunct="1"/>
              <a:t>22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the Three Versions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3429000" y="19050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60960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51816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4267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5052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196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ID=3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3340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ID=2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696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3429000" y="33528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55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86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419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052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ID=0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20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ID=1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7056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ID=3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6388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ID=2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96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3429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3429000" y="47244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54864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4419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052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ID=0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5720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ID=1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7056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ID=3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56388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ID=2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7696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3429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H="1" flipV="1">
            <a:off x="3581400" y="48006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V="1">
            <a:off x="3886200" y="4800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3962400" y="48006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4114800" y="4800600"/>
            <a:ext cx="2590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3733800" y="4800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 flipV="1">
            <a:off x="4648200" y="4800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5105400" y="4800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5257800" y="4800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1143000" y="16764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Version 1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1143000" y="30480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Version 2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1127125" y="4551363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Version 3</a:t>
            </a:r>
          </a:p>
        </p:txBody>
      </p:sp>
      <p:sp>
        <p:nvSpPr>
          <p:cNvPr id="24622" name="Text Box 47"/>
          <p:cNvSpPr txBox="1">
            <a:spLocks noChangeArrowheads="1"/>
          </p:cNvSpPr>
          <p:nvPr/>
        </p:nvSpPr>
        <p:spPr bwMode="auto">
          <a:xfrm>
            <a:off x="4495800" y="6035675"/>
            <a:ext cx="3849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Padded </a:t>
            </a:r>
            <a:r>
              <a:rPr lang="en-US" dirty="0" smtClean="0"/>
              <a:t>version 3 </a:t>
            </a:r>
            <a:r>
              <a:rPr lang="en-US" dirty="0"/>
              <a:t>may be best</a:t>
            </a:r>
          </a:p>
          <a:p>
            <a:pPr eaLnBrk="1" hangingPunct="1"/>
            <a:r>
              <a:rPr lang="en-US" dirty="0"/>
              <a:t>for some data access patterns.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ECE 598HK</a:t>
            </a:r>
            <a:br>
              <a:rPr lang="en-US" smtClean="0"/>
            </a:br>
            <a:r>
              <a:rPr lang="en-US" smtClean="0"/>
              <a:t>courses.ece.uiuc.edu/ece598/hk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© David Kirk/NVIDIA and Wen-mei W. Hwu, 2007-2012   ECE408/CS483/498AL, University of Illinois, Urbana-Champaign</a:t>
            </a: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6868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7FBCFF-5E92-4A1C-AA61-D2EDB8061B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r>
              <a:rPr lang="en-US" smtClean="0"/>
              <a:t>Eight Optimization Patterns for Algorithms (so far)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© David Kirk/NVIDIA and Wen-mei W. Hwu, 2007-2012   ECE408/CS483/498AL, University of Illinois, Urbana-Champaign</a:t>
            </a: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266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0" t="30000" r="15750" b="30000"/>
          <a:stretch>
            <a:fillRect/>
          </a:stretch>
        </p:blipFill>
        <p:spPr bwMode="auto">
          <a:xfrm>
            <a:off x="0" y="2119313"/>
            <a:ext cx="9083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93925" y="5259388"/>
            <a:ext cx="579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http://courses.engr.illinois.edu/ece598/hk/</a:t>
            </a:r>
            <a:endParaRPr lang="en-US"/>
          </a:p>
          <a:p>
            <a:r>
              <a:rPr lang="en-US"/>
              <a:t>GPU Computing Gems, Vol. 1 and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9F9E6A-F55B-42D8-83C3-EDFC12BC6C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 from other people’s experience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0413"/>
          </a:xfrm>
        </p:spPr>
        <p:txBody>
          <a:bodyPr/>
          <a:lstStyle/>
          <a:p>
            <a:r>
              <a:rPr lang="en-US" dirty="0" smtClean="0"/>
              <a:t>GPU Computing Gems </a:t>
            </a:r>
            <a:r>
              <a:rPr lang="en-US" dirty="0" err="1" smtClean="0"/>
              <a:t>Vol</a:t>
            </a:r>
            <a:r>
              <a:rPr lang="en-US" dirty="0" smtClean="0"/>
              <a:t> 1 (Emerald)</a:t>
            </a:r>
          </a:p>
          <a:p>
            <a:pPr lvl="1"/>
            <a:r>
              <a:rPr lang="en-US" dirty="0" smtClean="0"/>
              <a:t>50 </a:t>
            </a:r>
            <a:r>
              <a:rPr lang="en-US" dirty="0" smtClean="0"/>
              <a:t>gems in 10 applications areas</a:t>
            </a:r>
          </a:p>
          <a:p>
            <a:pPr lvl="1"/>
            <a:r>
              <a:rPr lang="en-US" dirty="0" smtClean="0"/>
              <a:t>Scientific simulation, life sciences, statistical modeling, emerging data-intensive applications, electronic design automation, computer vision, ray tracing and rendering, video and imaging processing, signal and audio processing, medical imaging</a:t>
            </a:r>
          </a:p>
          <a:p>
            <a:r>
              <a:rPr lang="en-US" dirty="0" smtClean="0"/>
              <a:t>GPU Computing Gems </a:t>
            </a:r>
            <a:r>
              <a:rPr lang="en-US" dirty="0" err="1" smtClean="0"/>
              <a:t>Vol</a:t>
            </a:r>
            <a:r>
              <a:rPr lang="en-US" dirty="0" smtClean="0"/>
              <a:t> 2 (Jade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40+ gems in more application areas, tools, environments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© David Kirk/NVIDIA and Wen-mei W. Hwu, 2007-2012   ECE408/CS483/498AL, University of Illinois, Urbana-Champaign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9F9E6A-F55B-42D8-83C3-EDFC12BC6C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>
                <a:ea typeface="ＭＳ Ｐゴシック" charset="-128"/>
              </a:rPr>
              <a:t>the GPUComputing.net Community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</a:rPr>
              <a:t>© David Kirk/NVIDIA and Wen-mei W. Hwu, 2007-2012   ECE408/CS483/498AL, University of Illinois, Urbana-Champaign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8E45FD-1A60-4CE9-A1C2-F4B38A37812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C167589E-3504-4DBF-BC28-42323AA69AD6}" type="slidenum">
              <a:rPr lang="en-US" sz="1400">
                <a:latin typeface="Times New Roman" pitchFamily="18" charset="0"/>
              </a:rPr>
              <a:pPr eaLnBrk="1" hangingPunct="1"/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of Parallel Computing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computing requires that</a:t>
            </a:r>
          </a:p>
          <a:p>
            <a:pPr lvl="1" eaLnBrk="1" hangingPunct="1"/>
            <a:r>
              <a:rPr lang="en-US" smtClean="0"/>
              <a:t>The problem can be decomposed into sub-problems that can be safely solved at the same time</a:t>
            </a:r>
          </a:p>
          <a:p>
            <a:pPr lvl="1" eaLnBrk="1" hangingPunct="1"/>
            <a:r>
              <a:rPr lang="en-US" smtClean="0"/>
              <a:t>The programmer structures the code and data to solve these sub-problems concurrently</a:t>
            </a:r>
          </a:p>
          <a:p>
            <a:pPr eaLnBrk="1" hangingPunct="1"/>
            <a:r>
              <a:rPr lang="en-US" smtClean="0"/>
              <a:t>The goals of parallel computing  are</a:t>
            </a:r>
          </a:p>
          <a:p>
            <a:pPr lvl="1" eaLnBrk="1" hangingPunct="1"/>
            <a:r>
              <a:rPr lang="en-US" smtClean="0"/>
              <a:t>To solve problems in less time, and/or</a:t>
            </a:r>
          </a:p>
          <a:p>
            <a:pPr lvl="1" eaLnBrk="1" hangingPunct="1"/>
            <a:r>
              <a:rPr lang="en-US" smtClean="0"/>
              <a:t>To solve bigger problems, and/or</a:t>
            </a:r>
          </a:p>
          <a:p>
            <a:pPr lvl="1" eaLnBrk="1" hangingPunct="1"/>
            <a:r>
              <a:rPr lang="en-US" smtClean="0"/>
              <a:t>To achieve better solutions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77724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b="1"/>
              <a:t>The problems must be large enough to </a:t>
            </a:r>
            <a:r>
              <a:rPr lang="en-US" b="1">
                <a:solidFill>
                  <a:schemeClr val="accent2"/>
                </a:solidFill>
              </a:rPr>
              <a:t>justify</a:t>
            </a:r>
            <a:r>
              <a:rPr lang="en-US" b="1"/>
              <a:t> parallel computing and to exhibit </a:t>
            </a:r>
            <a:r>
              <a:rPr lang="en-US" b="1">
                <a:solidFill>
                  <a:schemeClr val="accent2"/>
                </a:solidFill>
              </a:rPr>
              <a:t>exploitable concurrency</a:t>
            </a:r>
            <a:r>
              <a:rPr lang="en-US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E7FB8E74-B9A8-4388-99F1-743BEC302A70}" type="slidenum">
              <a:rPr lang="en-US" sz="1400">
                <a:latin typeface="Times New Roman" pitchFamily="18" charset="0"/>
              </a:rPr>
              <a:pPr eaLnBrk="1" hangingPunct="1"/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Recommended Reading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Mattson, Sanders, Massingill, </a:t>
            </a:r>
            <a:r>
              <a:rPr lang="en-US" i="1" smtClean="0"/>
              <a:t>Patterns for Parallel Programming</a:t>
            </a:r>
            <a:r>
              <a:rPr lang="en-US" smtClean="0"/>
              <a:t>, Addison Wesley, 2005, ISBN 0-321-22811-1.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We draw quite a bit from the book</a:t>
            </a:r>
          </a:p>
          <a:p>
            <a:pPr lvl="1" eaLnBrk="1" hangingPunct="1"/>
            <a:r>
              <a:rPr lang="en-US" smtClean="0"/>
              <a:t>A good overview of challenges, best practices, and common techniques in all aspects of parallel programming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E8166D8C-DACE-4D3C-9F71-F382D4B37330}" type="slidenum">
              <a:rPr lang="en-US" sz="1400">
                <a:latin typeface="Times New Roman" pitchFamily="18" charset="0"/>
              </a:rPr>
              <a:pPr eaLnBrk="1" hangingPunct="1"/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Memory vs. Message Passing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have focused on shared memory parallel programming</a:t>
            </a:r>
          </a:p>
          <a:p>
            <a:pPr lvl="1" eaLnBrk="1" hangingPunct="1"/>
            <a:r>
              <a:rPr lang="en-US" dirty="0" smtClean="0"/>
              <a:t>This is what CUDA (and </a:t>
            </a:r>
            <a:r>
              <a:rPr lang="en-US" dirty="0" err="1" smtClean="0"/>
              <a:t>OpenMP</a:t>
            </a:r>
            <a:r>
              <a:rPr lang="en-US" dirty="0" smtClean="0"/>
              <a:t>, </a:t>
            </a:r>
            <a:r>
              <a:rPr lang="en-US" dirty="0" err="1" smtClean="0"/>
              <a:t>OpenCL</a:t>
            </a:r>
            <a:r>
              <a:rPr lang="en-US" dirty="0" smtClean="0"/>
              <a:t>) is based on</a:t>
            </a:r>
          </a:p>
          <a:p>
            <a:pPr lvl="1" eaLnBrk="1" hangingPunct="1"/>
            <a:r>
              <a:rPr lang="en-US" dirty="0" smtClean="0"/>
              <a:t>Future massively parallel microprocessors are expected to support shared memory at the chip level</a:t>
            </a:r>
          </a:p>
          <a:p>
            <a:pPr lvl="1" eaLnBrk="1" hangingPunct="1"/>
            <a:r>
              <a:rPr lang="en-US" dirty="0" smtClean="0"/>
              <a:t>This is different than global address space (single pointer space)</a:t>
            </a:r>
          </a:p>
          <a:p>
            <a:pPr eaLnBrk="1" hangingPunct="1"/>
            <a:r>
              <a:rPr lang="en-US" dirty="0" smtClean="0"/>
              <a:t>The programming considerations of message passing model is quite different!</a:t>
            </a:r>
          </a:p>
          <a:p>
            <a:pPr lvl="1" eaLnBrk="1" hangingPunct="1"/>
            <a:r>
              <a:rPr lang="en-US" dirty="0" smtClean="0"/>
              <a:t>We will discuss MPI </a:t>
            </a:r>
            <a:r>
              <a:rPr lang="en-US" dirty="0" smtClean="0"/>
              <a:t>(Message Passing Interface) </a:t>
            </a:r>
            <a:r>
              <a:rPr lang="en-US" dirty="0" smtClean="0"/>
              <a:t>and use it with CUDA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31103ABE-D623-45F3-9520-47115CBE48D4}" type="slidenum">
              <a:rPr lang="en-US" sz="1400">
                <a:latin typeface="Times New Roman" pitchFamily="18" charset="0"/>
              </a:rPr>
              <a:pPr eaLnBrk="1" hangingPunct="1"/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Sharing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Data sharing can be a double-edged sword</a:t>
            </a:r>
          </a:p>
          <a:p>
            <a:pPr lvl="1" eaLnBrk="1" hangingPunct="1"/>
            <a:r>
              <a:rPr lang="en-US" sz="2000" smtClean="0"/>
              <a:t>Excessive data sharing can drastically reduce advantage of parallel execution</a:t>
            </a:r>
          </a:p>
          <a:p>
            <a:pPr lvl="1" eaLnBrk="1" hangingPunct="1"/>
            <a:r>
              <a:rPr lang="en-US" sz="2000" smtClean="0"/>
              <a:t>Localized sharing can improve memory bandwidth efficiency</a:t>
            </a:r>
          </a:p>
          <a:p>
            <a:pPr eaLnBrk="1" hangingPunct="1"/>
            <a:r>
              <a:rPr lang="en-US" sz="2400" smtClean="0"/>
              <a:t>Efficient memory bandwidth usage can be achieved by synchronizing the execution of task groups and coordinating their usage of memory data</a:t>
            </a:r>
          </a:p>
          <a:p>
            <a:pPr lvl="1" eaLnBrk="1" hangingPunct="1"/>
            <a:r>
              <a:rPr lang="en-US" sz="2000" smtClean="0"/>
              <a:t>Efficient use of on-chip, shared storage</a:t>
            </a:r>
          </a:p>
          <a:p>
            <a:pPr eaLnBrk="1" hangingPunct="1"/>
            <a:r>
              <a:rPr lang="en-US" sz="2400" smtClean="0"/>
              <a:t>Read-only sharing can usually be done at much higher efficiency than read-write sharing, which often requires synchronization</a:t>
            </a:r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81152E5C-7FD7-4C22-AB72-E6B418177488}" type="slidenum">
              <a:rPr lang="en-US" sz="1400">
                <a:latin typeface="Times New Roman" pitchFamily="18" charset="0"/>
              </a:rPr>
              <a:pPr eaLnBrk="1" hangingPunct="1"/>
              <a:t>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Data Sharing Example – </a:t>
            </a:r>
            <a:br>
              <a:rPr lang="en-US" sz="3600" smtClean="0"/>
            </a:br>
            <a:r>
              <a:rPr lang="en-US" sz="3600" smtClean="0"/>
              <a:t>Matrix Multiplication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task group will finish usage of each sub-block of N and M before moving on</a:t>
            </a:r>
          </a:p>
          <a:p>
            <a:pPr lvl="1" eaLnBrk="1" hangingPunct="1"/>
            <a:r>
              <a:rPr lang="en-US" dirty="0" smtClean="0"/>
              <a:t>N and M sub-blocks loaded into Shared Memory for use by all threads of a P sub-block</a:t>
            </a:r>
          </a:p>
          <a:p>
            <a:pPr lvl="1" eaLnBrk="1" hangingPunct="1"/>
            <a:r>
              <a:rPr lang="en-US" dirty="0" smtClean="0"/>
              <a:t>Amount of on-chip Shared Memory strictly limits the number of threads working on a P sub-block</a:t>
            </a:r>
          </a:p>
          <a:p>
            <a:pPr eaLnBrk="1" hangingPunct="1"/>
            <a:r>
              <a:rPr lang="en-US" dirty="0" smtClean="0"/>
              <a:t>Read-only shared data can be more efficiently accessed as Constant </a:t>
            </a:r>
            <a:r>
              <a:rPr lang="en-US" dirty="0" smtClean="0"/>
              <a:t>data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4019FB6D-D9A5-40D1-B28C-E0C1E168E0FB}" type="slidenum">
              <a:rPr lang="en-US" sz="1400">
                <a:latin typeface="Times New Roman" pitchFamily="18" charset="0"/>
              </a:rPr>
              <a:pPr eaLnBrk="1" hangingPunct="1"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Parallel Programming Coding Styles - Program and Data Models</a:t>
            </a:r>
          </a:p>
        </p:txBody>
      </p:sp>
      <p:sp>
        <p:nvSpPr>
          <p:cNvPr id="10245" name="AutoShape 3"/>
          <p:cNvSpPr>
            <a:spLocks noChangeArrowheads="1"/>
          </p:cNvSpPr>
          <p:nvPr/>
        </p:nvSpPr>
        <p:spPr bwMode="auto">
          <a:xfrm>
            <a:off x="1752600" y="1828800"/>
            <a:ext cx="2590800" cy="4038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905000" y="50292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Fork/Join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905000" y="33528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Master/Worker</a:t>
            </a: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905000" y="25146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2514600" y="259080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/>
              <a:t>SPMD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1981200" y="1981200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Program Models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1905000" y="41910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Loop Parallelism</a:t>
            </a:r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>
            <a:off x="5334000" y="2133600"/>
            <a:ext cx="2590800" cy="3276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5486400" y="44958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Distributed Array</a:t>
            </a:r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5486400" y="36576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Shared Queue</a:t>
            </a: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5486400" y="2819400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5867400" y="29718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/>
              <a:t>Shared Data</a:t>
            </a:r>
          </a:p>
        </p:txBody>
      </p:sp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5791200" y="2209800"/>
            <a:ext cx="161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Data Models</a:t>
            </a:r>
          </a:p>
        </p:txBody>
      </p:sp>
      <p:sp>
        <p:nvSpPr>
          <p:cNvPr id="10258" name="Text Box 16"/>
          <p:cNvSpPr txBox="1">
            <a:spLocks noChangeArrowheads="1"/>
          </p:cNvSpPr>
          <p:nvPr/>
        </p:nvSpPr>
        <p:spPr bwMode="auto">
          <a:xfrm>
            <a:off x="4419600" y="5638800"/>
            <a:ext cx="42672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/>
              <a:t>These are not necessarily mutually exclusive.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  ECE408/CS483/498AL, University of Illinois, Urbana-Champaign</a:t>
            </a:r>
            <a:endParaRPr lang="en-US" sz="120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MS PGothic" pitchFamily="34" charset="-128"/>
              </a:defRPr>
            </a:lvl9pPr>
          </a:lstStyle>
          <a:p>
            <a:pPr eaLnBrk="1" hangingPunct="1"/>
            <a:fld id="{2658F00F-C99C-4F1F-BF38-1BB35A1771B5}" type="slidenum">
              <a:rPr lang="en-US" sz="1400">
                <a:latin typeface="Times New Roman" pitchFamily="18" charset="0"/>
              </a:rPr>
              <a:pPr eaLnBrk="1" hangingPunct="1"/>
              <a:t>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Models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SPMD (Single Program, Multiple Data)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 PE’s (Processor Elements) execute the same program in parallel, but has its own data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Each PE uses a unique ID to access its portion of data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Different PE can follow different paths through the same code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This is essentially the CUDA Grid model (also MPI)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SIMD is a special case - WARP</a:t>
            </a:r>
          </a:p>
          <a:p>
            <a:pPr>
              <a:lnSpc>
                <a:spcPct val="90000"/>
              </a:lnSpc>
            </a:pPr>
            <a:r>
              <a:rPr lang="en-US" smtClean="0"/>
              <a:t>Master/Worker (CUDA Streams)</a:t>
            </a:r>
          </a:p>
          <a:p>
            <a:pPr>
              <a:lnSpc>
                <a:spcPct val="90000"/>
              </a:lnSpc>
            </a:pPr>
            <a:r>
              <a:rPr lang="en-US" smtClean="0"/>
              <a:t>Loop Parallelism (OpenMP)</a:t>
            </a:r>
          </a:p>
          <a:p>
            <a:pPr>
              <a:lnSpc>
                <a:spcPct val="90000"/>
              </a:lnSpc>
            </a:pPr>
            <a:r>
              <a:rPr lang="en-US" smtClean="0"/>
              <a:t>Fork/Join (Posix p-threads)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082403-20F5-4936-B753-2F1927AE2807}"/>
</file>

<file path=customXml/itemProps2.xml><?xml version="1.0" encoding="utf-8"?>
<ds:datastoreItem xmlns:ds="http://schemas.openxmlformats.org/officeDocument/2006/customXml" ds:itemID="{EC774C04-9035-48EA-8FE5-613E6DD3BAC6}"/>
</file>

<file path=customXml/itemProps3.xml><?xml version="1.0" encoding="utf-8"?>
<ds:datastoreItem xmlns:ds="http://schemas.openxmlformats.org/officeDocument/2006/customXml" ds:itemID="{8FB9EA8E-5C41-48C3-BD4E-9EE9C94875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23007</TotalTime>
  <Words>1789</Words>
  <Application>Microsoft Office PowerPoint</Application>
  <PresentationFormat>On-screen Show (4:3)</PresentationFormat>
  <Paragraphs>316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Palatino</vt:lpstr>
      <vt:lpstr>MS PGothic</vt:lpstr>
      <vt:lpstr>Arial</vt:lpstr>
      <vt:lpstr>Times New Roman</vt:lpstr>
      <vt:lpstr>Century</vt:lpstr>
      <vt:lpstr>Default Design</vt:lpstr>
      <vt:lpstr>ECE 408/CS483 Applied Parallel Programming   Generalization and Future Studies  Computational Thinking 101</vt:lpstr>
      <vt:lpstr>Objective</vt:lpstr>
      <vt:lpstr>Fundamentals of Parallel Computing </vt:lpstr>
      <vt:lpstr>A Recommended Reading</vt:lpstr>
      <vt:lpstr>Shared Memory vs. Message Passing</vt:lpstr>
      <vt:lpstr>Data Sharing</vt:lpstr>
      <vt:lpstr>Data Sharing Example –  Matrix Multiplication</vt:lpstr>
      <vt:lpstr>Parallel Programming Coding Styles - Program and Data Models</vt:lpstr>
      <vt:lpstr>Program Models</vt:lpstr>
      <vt:lpstr>Program Models</vt:lpstr>
      <vt:lpstr>Review: Algorithm Structure</vt:lpstr>
      <vt:lpstr>Algorithm Structures vs. Coding Styles</vt:lpstr>
      <vt:lpstr>Programming Models vs. Program Models</vt:lpstr>
      <vt:lpstr>More on SPMD</vt:lpstr>
      <vt:lpstr>Typical SPMD Program Phases</vt:lpstr>
      <vt:lpstr>Core Computation Phase</vt:lpstr>
      <vt:lpstr>A Simple Example</vt:lpstr>
      <vt:lpstr>SPMD Code Version 1</vt:lpstr>
      <vt:lpstr>Problems with Version 1</vt:lpstr>
      <vt:lpstr>SPMD Code Version 2</vt:lpstr>
      <vt:lpstr>SPMD Code Version 3</vt:lpstr>
      <vt:lpstr>Comparing the Three Versions</vt:lpstr>
      <vt:lpstr>ECE 598HK courses.ece.uiuc.edu/ece598/hk</vt:lpstr>
      <vt:lpstr>Eight Optimization Patterns for Algorithms (so far)</vt:lpstr>
      <vt:lpstr>Benefit from other people’s experience</vt:lpstr>
      <vt:lpstr>the GPUComputing.net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Wen-mei Hwu</dc:creator>
  <cp:lastModifiedBy>Wen-mei Hwu</cp:lastModifiedBy>
  <cp:revision>97</cp:revision>
  <dcterms:created xsi:type="dcterms:W3CDTF">1601-01-01T00:00:00Z</dcterms:created>
  <dcterms:modified xsi:type="dcterms:W3CDTF">2012-11-09T17:52:59Z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